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7" r:id="rId6"/>
    <p:sldId id="260" r:id="rId7"/>
    <p:sldId id="288" r:id="rId8"/>
    <p:sldId id="289" r:id="rId9"/>
    <p:sldId id="262" r:id="rId10"/>
    <p:sldId id="282" r:id="rId11"/>
    <p:sldId id="263" r:id="rId12"/>
    <p:sldId id="264" r:id="rId13"/>
    <p:sldId id="292" r:id="rId14"/>
    <p:sldId id="265" r:id="rId15"/>
    <p:sldId id="290" r:id="rId16"/>
    <p:sldId id="291" r:id="rId17"/>
    <p:sldId id="283" r:id="rId18"/>
    <p:sldId id="266" r:id="rId19"/>
    <p:sldId id="298" r:id="rId20"/>
    <p:sldId id="267" r:id="rId21"/>
    <p:sldId id="268" r:id="rId22"/>
    <p:sldId id="293" r:id="rId23"/>
    <p:sldId id="269" r:id="rId24"/>
    <p:sldId id="294" r:id="rId25"/>
    <p:sldId id="270" r:id="rId26"/>
    <p:sldId id="271" r:id="rId27"/>
    <p:sldId id="273" r:id="rId28"/>
    <p:sldId id="284" r:id="rId29"/>
    <p:sldId id="276" r:id="rId30"/>
    <p:sldId id="277" r:id="rId31"/>
    <p:sldId id="279" r:id="rId32"/>
    <p:sldId id="295" r:id="rId33"/>
    <p:sldId id="296" r:id="rId34"/>
    <p:sldId id="297" r:id="rId35"/>
    <p:sldId id="280" r:id="rId36"/>
    <p:sldId id="285" r:id="rId37"/>
    <p:sldId id="281" r:id="rId38"/>
    <p:sldId id="286" r:id="rId39"/>
    <p:sldId id="299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7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C52A1-2B3F-4DEE-B1B8-53D963266F00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41F52-9DEB-4FA7-AE1A-399BE7010B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298575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Adrenal Tumors</a:t>
            </a:r>
            <a:endParaRPr lang="en-US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733800"/>
            <a:ext cx="7543800" cy="1752600"/>
          </a:xfrm>
        </p:spPr>
        <p:txBody>
          <a:bodyPr>
            <a:noAutofit/>
          </a:bodyPr>
          <a:lstStyle/>
          <a:p>
            <a:endParaRPr lang="en-US" dirty="0" smtClean="0"/>
          </a:p>
        </p:txBody>
      </p:sp>
      <p:pic>
        <p:nvPicPr>
          <p:cNvPr id="1026" name="Picture 2" descr="C:\Users\ashawky\Desktop\mcst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533400"/>
            <a:ext cx="262890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u="sng" dirty="0" smtClean="0">
                <a:solidFill>
                  <a:srgbClr val="C00000"/>
                </a:solidFill>
              </a:rPr>
              <a:t>* Etiology:</a:t>
            </a:r>
            <a:endParaRPr lang="en-US" sz="40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Sporadic </a:t>
            </a:r>
            <a:r>
              <a:rPr lang="en-US" dirty="0"/>
              <a:t>adrenal cortical carcinoma is </a:t>
            </a:r>
            <a:r>
              <a:rPr lang="en-US" dirty="0" smtClean="0"/>
              <a:t>most common</a:t>
            </a:r>
            <a:r>
              <a:rPr lang="en-US" dirty="0"/>
              <a:t>; however, it also occurs in MEN </a:t>
            </a:r>
            <a:r>
              <a:rPr lang="en-US" dirty="0" smtClean="0"/>
              <a:t>I syndrome.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458200" cy="57912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4200" b="1" i="1" u="sng" dirty="0" smtClean="0">
                <a:solidFill>
                  <a:srgbClr val="C00000"/>
                </a:solidFill>
              </a:rPr>
              <a:t>* Epidemiology:</a:t>
            </a:r>
            <a:endParaRPr lang="en-US" sz="42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Rare </a:t>
            </a:r>
            <a:r>
              <a:rPr lang="en-US" dirty="0"/>
              <a:t>tumor; occurs in about 1 per 1 </a:t>
            </a:r>
            <a:r>
              <a:rPr lang="en-US" dirty="0" smtClean="0"/>
              <a:t>million population.</a:t>
            </a:r>
            <a:endParaRPr lang="en-US" dirty="0"/>
          </a:p>
          <a:p>
            <a:r>
              <a:rPr lang="en-US" dirty="0" smtClean="0"/>
              <a:t>Typically </a:t>
            </a:r>
            <a:r>
              <a:rPr lang="en-US" dirty="0"/>
              <a:t>presents in fourth and fifth decades </a:t>
            </a:r>
            <a:r>
              <a:rPr lang="en-US" dirty="0" smtClean="0"/>
              <a:t>of life</a:t>
            </a:r>
            <a:r>
              <a:rPr lang="en-US" dirty="0"/>
              <a:t>; less common in pediatric </a:t>
            </a:r>
            <a:r>
              <a:rPr lang="en-US" dirty="0" smtClean="0"/>
              <a:t>population.</a:t>
            </a:r>
            <a:endParaRPr lang="en-US" dirty="0"/>
          </a:p>
          <a:p>
            <a:r>
              <a:rPr lang="en-US" dirty="0" smtClean="0"/>
              <a:t>Equal </a:t>
            </a:r>
            <a:r>
              <a:rPr lang="en-US" dirty="0"/>
              <a:t>incidence in males and females</a:t>
            </a:r>
          </a:p>
          <a:p>
            <a:pPr>
              <a:buNone/>
            </a:pPr>
            <a:r>
              <a:rPr lang="en-US" sz="4200" b="1" i="1" u="sng" dirty="0">
                <a:solidFill>
                  <a:srgbClr val="C00000"/>
                </a:solidFill>
              </a:rPr>
              <a:t>* Signs and symptoms:</a:t>
            </a:r>
          </a:p>
          <a:p>
            <a:r>
              <a:rPr lang="en-US" dirty="0" smtClean="0"/>
              <a:t>Usually </a:t>
            </a:r>
            <a:r>
              <a:rPr lang="en-US" dirty="0"/>
              <a:t>presents as incidental finding </a:t>
            </a:r>
            <a:r>
              <a:rPr lang="en-US" dirty="0" smtClean="0"/>
              <a:t>or associated </a:t>
            </a:r>
            <a:r>
              <a:rPr lang="en-US" dirty="0"/>
              <a:t>with abdominal or flank pain; </a:t>
            </a:r>
            <a:r>
              <a:rPr lang="en-US" dirty="0" smtClean="0"/>
              <a:t>may present </a:t>
            </a:r>
            <a:r>
              <a:rPr lang="en-US" dirty="0"/>
              <a:t>with a palpable abdominal mass or </a:t>
            </a:r>
            <a:r>
              <a:rPr lang="en-US" dirty="0" smtClean="0"/>
              <a:t>with evidence </a:t>
            </a:r>
            <a:r>
              <a:rPr lang="en-US" dirty="0"/>
              <a:t>of distant </a:t>
            </a:r>
            <a:r>
              <a:rPr lang="en-US" dirty="0" smtClean="0"/>
              <a:t>metastasis.</a:t>
            </a:r>
            <a:endParaRPr lang="en-US" dirty="0"/>
          </a:p>
          <a:p>
            <a:r>
              <a:rPr lang="en-US" dirty="0" smtClean="0"/>
              <a:t>About </a:t>
            </a:r>
            <a:r>
              <a:rPr lang="en-US" dirty="0"/>
              <a:t>79% of carcinomas secrete hormones, </a:t>
            </a:r>
            <a:r>
              <a:rPr lang="en-US" dirty="0" smtClean="0"/>
              <a:t>and most </a:t>
            </a:r>
            <a:r>
              <a:rPr lang="en-US" dirty="0"/>
              <a:t>functional tumors secrete </a:t>
            </a:r>
            <a:r>
              <a:rPr lang="en-US" dirty="0" err="1"/>
              <a:t>cortisol</a:t>
            </a:r>
            <a:r>
              <a:rPr lang="en-US" dirty="0"/>
              <a:t> </a:t>
            </a:r>
            <a:r>
              <a:rPr lang="en-US" dirty="0" smtClean="0"/>
              <a:t>with marked </a:t>
            </a:r>
            <a:r>
              <a:rPr lang="en-US" dirty="0" err="1"/>
              <a:t>virilization</a:t>
            </a:r>
            <a:r>
              <a:rPr lang="en-US" dirty="0"/>
              <a:t> owing to co-secretion of </a:t>
            </a:r>
            <a:r>
              <a:rPr lang="en-US" dirty="0" smtClean="0"/>
              <a:t>17- </a:t>
            </a:r>
            <a:r>
              <a:rPr lang="en-US" dirty="0" err="1" smtClean="0"/>
              <a:t>ketosteroids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 smtClean="0"/>
              <a:t>dehydroepiandrosterone</a:t>
            </a:r>
            <a:r>
              <a:rPr lang="en-US" dirty="0" smtClean="0"/>
              <a:t> (</a:t>
            </a:r>
            <a:r>
              <a:rPr lang="en-US" dirty="0"/>
              <a:t>DHEA</a:t>
            </a:r>
            <a:r>
              <a:rPr lang="en-US" dirty="0" smtClean="0"/>
              <a:t>).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458200" cy="5516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36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Usually </a:t>
            </a:r>
            <a:r>
              <a:rPr lang="en-US" dirty="0"/>
              <a:t>large tumors weighing between 100 </a:t>
            </a:r>
            <a:r>
              <a:rPr lang="en-US" dirty="0" smtClean="0"/>
              <a:t>and 1000 </a:t>
            </a:r>
            <a:r>
              <a:rPr lang="en-US" dirty="0" err="1" smtClean="0"/>
              <a:t>gms</a:t>
            </a:r>
            <a:r>
              <a:rPr lang="en-US" dirty="0" smtClean="0"/>
              <a:t>; </a:t>
            </a:r>
            <a:r>
              <a:rPr lang="en-US" dirty="0"/>
              <a:t>may measure more than 20 cm (</a:t>
            </a:r>
            <a:r>
              <a:rPr lang="en-US" dirty="0" smtClean="0"/>
              <a:t>average, 14 </a:t>
            </a:r>
            <a:r>
              <a:rPr lang="en-US" dirty="0"/>
              <a:t>to 15 cm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dirty="0" smtClean="0"/>
              <a:t>Irregular</a:t>
            </a:r>
            <a:r>
              <a:rPr lang="en-US" dirty="0"/>
              <a:t>, variegated, tan-yellow mass </a:t>
            </a:r>
            <a:r>
              <a:rPr lang="en-US" dirty="0" smtClean="0"/>
              <a:t>with infiltrative borders.</a:t>
            </a:r>
          </a:p>
          <a:p>
            <a:r>
              <a:rPr lang="en-US" dirty="0" smtClean="0"/>
              <a:t>Extension </a:t>
            </a:r>
            <a:r>
              <a:rPr lang="en-US" dirty="0"/>
              <a:t>into adjacent soft tissue or </a:t>
            </a:r>
            <a:r>
              <a:rPr lang="en-US" dirty="0" smtClean="0"/>
              <a:t>surrounding organs </a:t>
            </a:r>
            <a:r>
              <a:rPr lang="en-US" dirty="0"/>
              <a:t>is </a:t>
            </a:r>
            <a:r>
              <a:rPr lang="en-US" dirty="0" smtClean="0"/>
              <a:t>common.</a:t>
            </a:r>
          </a:p>
          <a:p>
            <a:r>
              <a:rPr lang="en-US" dirty="0" smtClean="0"/>
              <a:t>Cut surface often shows extensive hemorrhage and necrosis.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Adrenocortical carcinoma</a:t>
            </a:r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67729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608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943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u="sng" dirty="0" smtClean="0">
                <a:solidFill>
                  <a:srgbClr val="C00000"/>
                </a:solidFill>
              </a:rPr>
              <a:t>* Histopathology:</a:t>
            </a:r>
            <a:endParaRPr lang="en-US" sz="40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The tumor cells are arranged in </a:t>
            </a:r>
            <a:r>
              <a:rPr lang="en-US" dirty="0"/>
              <a:t>broad </a:t>
            </a:r>
            <a:r>
              <a:rPr lang="en-US" dirty="0" err="1"/>
              <a:t>trabeculae</a:t>
            </a:r>
            <a:r>
              <a:rPr lang="en-US" dirty="0"/>
              <a:t> </a:t>
            </a:r>
            <a:r>
              <a:rPr lang="en-US" dirty="0" smtClean="0"/>
              <a:t>with anastomosing architecture.</a:t>
            </a:r>
            <a:endParaRPr lang="en-US" dirty="0"/>
          </a:p>
          <a:p>
            <a:r>
              <a:rPr lang="en-US" dirty="0" smtClean="0"/>
              <a:t>Other </a:t>
            </a:r>
            <a:r>
              <a:rPr lang="en-US" dirty="0"/>
              <a:t>common patterns include solid or </a:t>
            </a:r>
            <a:r>
              <a:rPr lang="en-US" dirty="0" smtClean="0"/>
              <a:t>alveolar architecture.</a:t>
            </a:r>
            <a:endParaRPr lang="en-US" dirty="0"/>
          </a:p>
          <a:p>
            <a:r>
              <a:rPr lang="en-US" dirty="0" smtClean="0"/>
              <a:t>The tumor </a:t>
            </a:r>
            <a:r>
              <a:rPr lang="en-US" dirty="0"/>
              <a:t>cells may resemble normal adrenal </a:t>
            </a:r>
            <a:r>
              <a:rPr lang="en-US" dirty="0" smtClean="0"/>
              <a:t>cortical cells</a:t>
            </a:r>
            <a:r>
              <a:rPr lang="en-US" dirty="0"/>
              <a:t>; however, there is marked nuclear </a:t>
            </a:r>
            <a:r>
              <a:rPr lang="en-US" dirty="0" err="1"/>
              <a:t>atypia</a:t>
            </a:r>
            <a:r>
              <a:rPr lang="en-US" dirty="0" smtClean="0"/>
              <a:t>, atypical </a:t>
            </a:r>
            <a:r>
              <a:rPr lang="en-US" dirty="0"/>
              <a:t>and frequent mitoses </a:t>
            </a:r>
            <a:r>
              <a:rPr lang="en-US" dirty="0" smtClean="0"/>
              <a:t>vascular </a:t>
            </a:r>
            <a:r>
              <a:rPr lang="en-US" dirty="0"/>
              <a:t>and extra-adrenal </a:t>
            </a:r>
            <a:r>
              <a:rPr lang="en-US" dirty="0" smtClean="0"/>
              <a:t>invasion, and necrosis.</a:t>
            </a:r>
            <a:endParaRPr lang="en-US" dirty="0"/>
          </a:p>
          <a:p>
            <a:endParaRPr lang="en-US" sz="33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Adrenocortical carcinoma</a:t>
            </a:r>
            <a:endParaRPr lang="ar-S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853549" cy="538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077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Adrenocortical carcinoma</a:t>
            </a:r>
            <a:endParaRPr lang="ar-S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22960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091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534400" cy="5516563"/>
          </a:xfrm>
        </p:spPr>
        <p:txBody>
          <a:bodyPr/>
          <a:lstStyle/>
          <a:p>
            <a:r>
              <a:rPr lang="en-US" dirty="0" smtClean="0"/>
              <a:t>Broad fibrous bands are a characteristic feature.</a:t>
            </a:r>
          </a:p>
          <a:p>
            <a:r>
              <a:rPr lang="en-US" dirty="0" smtClean="0"/>
              <a:t>Diagnostic features of malignancy include;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3300" dirty="0" smtClean="0"/>
              <a:t>Size.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3300" dirty="0" smtClean="0"/>
              <a:t>Weight &gt;100 g.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3300" dirty="0" smtClean="0"/>
              <a:t>Vascular invasion and metastasis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1336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Pheochromocytoma</a:t>
            </a:r>
            <a:endParaRPr lang="en-US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/>
          </a:bodyPr>
          <a:lstStyle/>
          <a:p>
            <a:r>
              <a:rPr lang="en-US" sz="4000" dirty="0"/>
              <a:t>is a neuroendocrine tumor of the medulla of the adrenal glands </a:t>
            </a:r>
            <a:r>
              <a:rPr lang="en-US" sz="4000" dirty="0" smtClean="0"/>
              <a:t>originating </a:t>
            </a:r>
            <a:r>
              <a:rPr lang="en-US" sz="4000" dirty="0"/>
              <a:t>in the </a:t>
            </a:r>
            <a:r>
              <a:rPr lang="en-US" sz="4000" dirty="0" err="1"/>
              <a:t>chromaffin</a:t>
            </a:r>
            <a:r>
              <a:rPr lang="en-US" sz="4000" dirty="0"/>
              <a:t> </a:t>
            </a:r>
            <a:r>
              <a:rPr lang="en-US" sz="4000" dirty="0" smtClean="0"/>
              <a:t>cells.</a:t>
            </a:r>
            <a:endParaRPr lang="ar-SA" sz="4000" dirty="0"/>
          </a:p>
        </p:txBody>
      </p:sp>
    </p:spTree>
    <p:extLst>
      <p:ext uri="{BB962C8B-B14F-4D97-AF65-F5344CB8AC3E}">
        <p14:creationId xmlns:p14="http://schemas.microsoft.com/office/powerpoint/2010/main" val="3704264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8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Adrenal Cortical Adenoma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382000" cy="6019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Epidemiology: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Sporadic </a:t>
            </a:r>
            <a:r>
              <a:rPr lang="en-US" dirty="0"/>
              <a:t>tumors are usually diagnosed in </a:t>
            </a:r>
            <a:r>
              <a:rPr lang="en-US" dirty="0" smtClean="0"/>
              <a:t>patients aged </a:t>
            </a:r>
            <a:r>
              <a:rPr lang="en-US" dirty="0"/>
              <a:t>40 to 50 years, whereas hereditary forms </a:t>
            </a:r>
            <a:r>
              <a:rPr lang="en-US" dirty="0" smtClean="0"/>
              <a:t>are most </a:t>
            </a:r>
            <a:r>
              <a:rPr lang="en-US" dirty="0"/>
              <a:t>often detected before age 40 </a:t>
            </a:r>
            <a:r>
              <a:rPr lang="en-US" dirty="0" smtClean="0"/>
              <a:t>years.</a:t>
            </a:r>
            <a:endParaRPr lang="en-US" dirty="0"/>
          </a:p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Signs </a:t>
            </a:r>
            <a:r>
              <a:rPr lang="en-US" sz="3800" b="1" i="1" u="sng" dirty="0">
                <a:solidFill>
                  <a:srgbClr val="C00000"/>
                </a:solidFill>
              </a:rPr>
              <a:t>and </a:t>
            </a:r>
            <a:r>
              <a:rPr lang="en-US" sz="3800" b="1" i="1" u="sng" dirty="0" smtClean="0">
                <a:solidFill>
                  <a:srgbClr val="C00000"/>
                </a:solidFill>
              </a:rPr>
              <a:t>symptoms: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Clinical </a:t>
            </a:r>
            <a:r>
              <a:rPr lang="en-US" dirty="0"/>
              <a:t>presentation is paroxysmal and </a:t>
            </a:r>
            <a:r>
              <a:rPr lang="en-US" dirty="0" smtClean="0"/>
              <a:t>results from </a:t>
            </a:r>
            <a:r>
              <a:rPr lang="en-US" dirty="0"/>
              <a:t>the direct actions of </a:t>
            </a:r>
            <a:r>
              <a:rPr lang="en-US" dirty="0" smtClean="0"/>
              <a:t>secreted </a:t>
            </a:r>
            <a:r>
              <a:rPr lang="en-US" dirty="0" err="1" smtClean="0"/>
              <a:t>catecholamines</a:t>
            </a:r>
            <a:r>
              <a:rPr lang="en-US" dirty="0" smtClean="0"/>
              <a:t>, including </a:t>
            </a:r>
            <a:r>
              <a:rPr lang="en-US" dirty="0"/>
              <a:t>hypertension, tachycardia, pallor</a:t>
            </a:r>
            <a:r>
              <a:rPr lang="en-US" dirty="0" smtClean="0"/>
              <a:t>, headache</a:t>
            </a:r>
            <a:r>
              <a:rPr lang="en-US" dirty="0"/>
              <a:t>, and </a:t>
            </a:r>
            <a:r>
              <a:rPr lang="en-US" dirty="0" smtClean="0"/>
              <a:t>anxiety.</a:t>
            </a:r>
          </a:p>
          <a:p>
            <a:r>
              <a:rPr lang="en-US" dirty="0"/>
              <a:t>U</a:t>
            </a:r>
            <a:r>
              <a:rPr lang="en-US" dirty="0" smtClean="0"/>
              <a:t>p </a:t>
            </a:r>
            <a:r>
              <a:rPr lang="en-US" dirty="0"/>
              <a:t>to 25% </a:t>
            </a:r>
            <a:r>
              <a:rPr lang="en-US" dirty="0" smtClean="0"/>
              <a:t>of </a:t>
            </a:r>
            <a:r>
              <a:rPr lang="en-US" dirty="0" err="1" smtClean="0"/>
              <a:t>pheochromocytomas</a:t>
            </a:r>
            <a:r>
              <a:rPr lang="en-US" dirty="0" smtClean="0"/>
              <a:t> are asymptomatic</a:t>
            </a:r>
            <a:endParaRPr lang="en-US" dirty="0"/>
          </a:p>
          <a:p>
            <a:r>
              <a:rPr lang="en-US" dirty="0" smtClean="0"/>
              <a:t>Anesthesia </a:t>
            </a:r>
            <a:r>
              <a:rPr lang="en-US" dirty="0"/>
              <a:t>and tumor manipulation most often</a:t>
            </a:r>
          </a:p>
          <a:p>
            <a:pPr>
              <a:buNone/>
            </a:pPr>
            <a:r>
              <a:rPr lang="en-US" dirty="0" smtClean="0"/>
              <a:t> elicit </a:t>
            </a:r>
            <a:r>
              <a:rPr lang="en-US" dirty="0"/>
              <a:t>a catecholamine </a:t>
            </a:r>
            <a:r>
              <a:rPr lang="en-US" dirty="0" smtClean="0"/>
              <a:t>crisis.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791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Variable </a:t>
            </a:r>
            <a:r>
              <a:rPr lang="en-US" dirty="0"/>
              <a:t>size and weight (from few grams to &gt;2000 </a:t>
            </a:r>
            <a:r>
              <a:rPr lang="en-US" dirty="0" err="1" smtClean="0"/>
              <a:t>gms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dirty="0" smtClean="0"/>
              <a:t>Round </a:t>
            </a:r>
            <a:r>
              <a:rPr lang="en-US" dirty="0"/>
              <a:t>to oval, sharply circumscribed </a:t>
            </a:r>
            <a:r>
              <a:rPr lang="en-US" dirty="0" smtClean="0"/>
              <a:t>mass.</a:t>
            </a:r>
            <a:endParaRPr lang="en-US" dirty="0"/>
          </a:p>
          <a:p>
            <a:r>
              <a:rPr lang="en-US" dirty="0" smtClean="0"/>
              <a:t>Cut </a:t>
            </a:r>
            <a:r>
              <a:rPr lang="en-US" dirty="0"/>
              <a:t>surface shows a soft, variegated appearance </a:t>
            </a:r>
            <a:r>
              <a:rPr lang="en-US" dirty="0" smtClean="0"/>
              <a:t>with a </a:t>
            </a:r>
            <a:r>
              <a:rPr lang="en-US" dirty="0"/>
              <a:t>dusky red-brown </a:t>
            </a:r>
            <a:r>
              <a:rPr lang="en-US" dirty="0" smtClean="0"/>
              <a:t>color.</a:t>
            </a:r>
            <a:endParaRPr lang="en-US" dirty="0"/>
          </a:p>
          <a:p>
            <a:r>
              <a:rPr lang="en-US" dirty="0" smtClean="0"/>
              <a:t>Marked </a:t>
            </a:r>
            <a:r>
              <a:rPr lang="en-US" dirty="0"/>
              <a:t>hemorrhage and necrosis may be </a:t>
            </a:r>
            <a:r>
              <a:rPr lang="en-US" dirty="0" smtClean="0"/>
              <a:t>seen.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Pheochromocytoma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305800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5816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382000" cy="5791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Histopathology: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Tumor </a:t>
            </a:r>
            <a:r>
              <a:rPr lang="en-US" dirty="0"/>
              <a:t>cells are arranged in </a:t>
            </a:r>
            <a:r>
              <a:rPr lang="en-US" dirty="0" err="1" smtClean="0"/>
              <a:t>Zellballen</a:t>
            </a:r>
            <a:r>
              <a:rPr lang="en-US" dirty="0" smtClean="0"/>
              <a:t> appearance; distinct </a:t>
            </a:r>
            <a:r>
              <a:rPr lang="en-US" dirty="0"/>
              <a:t>nests of tumor cells surrounded by </a:t>
            </a:r>
            <a:r>
              <a:rPr lang="en-US" dirty="0" smtClean="0"/>
              <a:t>thin strands </a:t>
            </a:r>
            <a:r>
              <a:rPr lang="en-US" dirty="0"/>
              <a:t>of </a:t>
            </a:r>
            <a:r>
              <a:rPr lang="en-US" dirty="0" err="1"/>
              <a:t>fibrovascular</a:t>
            </a:r>
            <a:r>
              <a:rPr lang="en-US" dirty="0"/>
              <a:t> </a:t>
            </a:r>
            <a:r>
              <a:rPr lang="en-US" dirty="0" err="1"/>
              <a:t>stroma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Tumor </a:t>
            </a:r>
            <a:r>
              <a:rPr lang="en-US" dirty="0"/>
              <a:t>cells have varying size and shape with </a:t>
            </a:r>
            <a:r>
              <a:rPr lang="en-US" dirty="0" smtClean="0"/>
              <a:t>round nuclei</a:t>
            </a:r>
            <a:r>
              <a:rPr lang="en-US" dirty="0"/>
              <a:t>, prominent nucleoli, and granular </a:t>
            </a:r>
            <a:r>
              <a:rPr lang="en-US" dirty="0" err="1" smtClean="0"/>
              <a:t>amphophilic</a:t>
            </a:r>
            <a:r>
              <a:rPr lang="en-US" dirty="0" smtClean="0"/>
              <a:t> to </a:t>
            </a:r>
            <a:r>
              <a:rPr lang="en-US" dirty="0"/>
              <a:t>basophilic </a:t>
            </a:r>
            <a:r>
              <a:rPr lang="en-US" dirty="0" smtClean="0"/>
              <a:t>cytoplasm.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Pheochromocytoma</a:t>
            </a:r>
            <a:r>
              <a:rPr lang="en-US" dirty="0" smtClean="0"/>
              <a:t> </a:t>
            </a:r>
            <a:endParaRPr lang="ar-S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1"/>
            <a:ext cx="7569200" cy="5312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66917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638800"/>
          </a:xfrm>
        </p:spPr>
        <p:txBody>
          <a:bodyPr>
            <a:normAutofit/>
          </a:bodyPr>
          <a:lstStyle/>
          <a:p>
            <a:r>
              <a:rPr lang="en-US" dirty="0"/>
              <a:t>Marked </a:t>
            </a:r>
            <a:r>
              <a:rPr lang="en-US" dirty="0" err="1"/>
              <a:t>pleomorphism</a:t>
            </a:r>
            <a:r>
              <a:rPr lang="en-US" dirty="0"/>
              <a:t> with bizarre tumor giant </a:t>
            </a:r>
            <a:r>
              <a:rPr lang="en-US" dirty="0" smtClean="0"/>
              <a:t>cells and </a:t>
            </a:r>
            <a:r>
              <a:rPr lang="en-US" dirty="0"/>
              <a:t>numerous mitotic figures may be seen; </a:t>
            </a:r>
            <a:r>
              <a:rPr lang="en-US" i="1" dirty="0" smtClean="0"/>
              <a:t>these features </a:t>
            </a:r>
            <a:r>
              <a:rPr lang="en-US" i="1" dirty="0"/>
              <a:t>are not diagnostic of malignant </a:t>
            </a:r>
            <a:r>
              <a:rPr lang="en-US" i="1" dirty="0" smtClean="0"/>
              <a:t>behavior</a:t>
            </a:r>
            <a:endParaRPr lang="en-US" i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/>
          </a:bodyPr>
          <a:lstStyle/>
          <a:p>
            <a:r>
              <a:rPr lang="en-US" dirty="0" smtClean="0"/>
              <a:t>Malignant </a:t>
            </a:r>
            <a:r>
              <a:rPr lang="en-US" dirty="0"/>
              <a:t>behavior cannot be determined based </a:t>
            </a:r>
            <a:r>
              <a:rPr lang="en-US" dirty="0" smtClean="0"/>
              <a:t>on morphologic </a:t>
            </a:r>
            <a:r>
              <a:rPr lang="en-US" dirty="0"/>
              <a:t>findings; only presence of </a:t>
            </a:r>
            <a:r>
              <a:rPr lang="en-US" dirty="0" smtClean="0"/>
              <a:t>distant metastases </a:t>
            </a:r>
            <a:r>
              <a:rPr lang="en-US" dirty="0"/>
              <a:t>proves </a:t>
            </a:r>
            <a:r>
              <a:rPr lang="en-US" dirty="0" smtClean="0"/>
              <a:t>malignancy.</a:t>
            </a:r>
            <a:endParaRPr lang="en-US" dirty="0"/>
          </a:p>
          <a:p>
            <a:r>
              <a:rPr lang="en-US" dirty="0" smtClean="0"/>
              <a:t>Metastatic </a:t>
            </a:r>
            <a:r>
              <a:rPr lang="en-US" dirty="0"/>
              <a:t>spread through lymphatic </a:t>
            </a:r>
            <a:r>
              <a:rPr lang="en-US" dirty="0" smtClean="0"/>
              <a:t>or </a:t>
            </a:r>
            <a:r>
              <a:rPr lang="en-US" dirty="0" err="1" smtClean="0"/>
              <a:t>hematogenous</a:t>
            </a:r>
            <a:r>
              <a:rPr lang="en-US" dirty="0" smtClean="0"/>
              <a:t> </a:t>
            </a:r>
            <a:r>
              <a:rPr lang="en-US" dirty="0"/>
              <a:t>pathways most commonly </a:t>
            </a:r>
            <a:r>
              <a:rPr lang="en-US" dirty="0" smtClean="0"/>
              <a:t>involves lymph </a:t>
            </a:r>
            <a:r>
              <a:rPr lang="en-US" dirty="0"/>
              <a:t>nodes, bones (particularly ribs and spine</a:t>
            </a:r>
            <a:r>
              <a:rPr lang="en-US" dirty="0" smtClean="0"/>
              <a:t>), lung</a:t>
            </a:r>
            <a:r>
              <a:rPr lang="en-US" dirty="0"/>
              <a:t>, and </a:t>
            </a:r>
            <a:r>
              <a:rPr lang="en-US" dirty="0" smtClean="0"/>
              <a:t>liver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Neuroblastoma</a:t>
            </a:r>
            <a:endParaRPr lang="en-US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382000" cy="5364163"/>
          </a:xfrm>
        </p:spPr>
        <p:txBody>
          <a:bodyPr/>
          <a:lstStyle/>
          <a:p>
            <a:pPr>
              <a:buNone/>
            </a:pPr>
            <a:r>
              <a:rPr lang="en-US" sz="4000" b="1" i="1" u="sng" dirty="0" smtClean="0">
                <a:solidFill>
                  <a:srgbClr val="C00000"/>
                </a:solidFill>
              </a:rPr>
              <a:t>* Clinical Features:</a:t>
            </a:r>
            <a:endParaRPr lang="en-US" sz="40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Malignant </a:t>
            </a:r>
            <a:r>
              <a:rPr lang="en-US" dirty="0"/>
              <a:t>tumor of </a:t>
            </a:r>
            <a:r>
              <a:rPr lang="en-US" dirty="0" smtClean="0"/>
              <a:t>sympathetic </a:t>
            </a:r>
            <a:r>
              <a:rPr lang="en-US" dirty="0"/>
              <a:t>nervous </a:t>
            </a:r>
            <a:r>
              <a:rPr lang="en-US" dirty="0" smtClean="0"/>
              <a:t>system.</a:t>
            </a:r>
          </a:p>
          <a:p>
            <a:r>
              <a:rPr lang="en-US" dirty="0" smtClean="0"/>
              <a:t>Affects children younger than 4 years.</a:t>
            </a:r>
          </a:p>
          <a:p>
            <a:r>
              <a:rPr lang="en-US" dirty="0" smtClean="0"/>
              <a:t>Can occur in a variety of locations, with adrenal gland being most common site.</a:t>
            </a:r>
          </a:p>
          <a:p>
            <a:r>
              <a:rPr lang="en-US" dirty="0" smtClean="0"/>
              <a:t>Other common sites include posterior </a:t>
            </a:r>
            <a:r>
              <a:rPr lang="en-US" dirty="0" err="1" smtClean="0"/>
              <a:t>mediastinum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200" b="1" i="1" u="sng" dirty="0" smtClean="0">
                <a:solidFill>
                  <a:srgbClr val="C00000"/>
                </a:solidFill>
              </a:rPr>
              <a:t>* Signs </a:t>
            </a:r>
            <a:r>
              <a:rPr lang="en-US" sz="4200" b="1" i="1" u="sng" dirty="0">
                <a:solidFill>
                  <a:srgbClr val="C00000"/>
                </a:solidFill>
              </a:rPr>
              <a:t>and </a:t>
            </a:r>
            <a:r>
              <a:rPr lang="en-US" sz="4200" b="1" i="1" u="sng" dirty="0" smtClean="0">
                <a:solidFill>
                  <a:srgbClr val="C00000"/>
                </a:solidFill>
              </a:rPr>
              <a:t>symptoms:</a:t>
            </a:r>
            <a:endParaRPr lang="en-US" sz="42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About </a:t>
            </a:r>
            <a:r>
              <a:rPr lang="en-US" dirty="0"/>
              <a:t>40% of patients present with </a:t>
            </a:r>
            <a:r>
              <a:rPr lang="en-US" dirty="0" smtClean="0"/>
              <a:t>localized disease </a:t>
            </a:r>
            <a:r>
              <a:rPr lang="en-US" dirty="0"/>
              <a:t>ranging from an incidental adrenal </a:t>
            </a:r>
            <a:r>
              <a:rPr lang="en-US" dirty="0" smtClean="0"/>
              <a:t>mass discovered </a:t>
            </a:r>
            <a:r>
              <a:rPr lang="en-US" dirty="0"/>
              <a:t>on prenatal ultrasound to large </a:t>
            </a:r>
            <a:r>
              <a:rPr lang="en-US" dirty="0" smtClean="0"/>
              <a:t>and invasive tumors.</a:t>
            </a:r>
            <a:endParaRPr lang="en-US" dirty="0"/>
          </a:p>
          <a:p>
            <a:r>
              <a:rPr lang="en-US" dirty="0" smtClean="0"/>
              <a:t>Classic </a:t>
            </a:r>
            <a:r>
              <a:rPr lang="en-US" dirty="0"/>
              <a:t>signs of disseminated </a:t>
            </a:r>
            <a:r>
              <a:rPr lang="en-US" dirty="0" err="1" smtClean="0"/>
              <a:t>neuroblastoma</a:t>
            </a:r>
            <a:r>
              <a:rPr lang="en-US" dirty="0"/>
              <a:t> </a:t>
            </a:r>
            <a:r>
              <a:rPr lang="en-US" dirty="0" smtClean="0"/>
              <a:t>include </a:t>
            </a:r>
            <a:r>
              <a:rPr lang="en-US" dirty="0" err="1"/>
              <a:t>periorbital</a:t>
            </a:r>
            <a:r>
              <a:rPr lang="en-US" dirty="0"/>
              <a:t> </a:t>
            </a:r>
            <a:r>
              <a:rPr lang="en-US" dirty="0" err="1" smtClean="0"/>
              <a:t>ecchymoses</a:t>
            </a:r>
            <a:r>
              <a:rPr lang="en-US" dirty="0" smtClean="0"/>
              <a:t>, </a:t>
            </a:r>
            <a:r>
              <a:rPr lang="en-US" dirty="0" err="1" smtClean="0"/>
              <a:t>proptosis</a:t>
            </a:r>
            <a:r>
              <a:rPr lang="en-US" dirty="0"/>
              <a:t>, or both, due to metastasis to the </a:t>
            </a:r>
            <a:r>
              <a:rPr lang="en-US" dirty="0" smtClean="0"/>
              <a:t>bony orbit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534400" cy="55927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Etiology:</a:t>
            </a:r>
          </a:p>
          <a:p>
            <a:r>
              <a:rPr lang="en-US" dirty="0" smtClean="0"/>
              <a:t>Most cases are sporadic.</a:t>
            </a:r>
          </a:p>
          <a:p>
            <a:r>
              <a:rPr lang="en-US" dirty="0" smtClean="0"/>
              <a:t>Association with MEN I syndrome can occur.</a:t>
            </a:r>
          </a:p>
          <a:p>
            <a:pPr>
              <a:buNone/>
            </a:pPr>
            <a:r>
              <a:rPr lang="en-US" sz="3800" b="1" i="1" u="sng" dirty="0" smtClean="0">
                <a:solidFill>
                  <a:srgbClr val="C00000"/>
                </a:solidFill>
              </a:rPr>
              <a:t>* Signs </a:t>
            </a:r>
            <a:r>
              <a:rPr lang="en-US" sz="3800" b="1" i="1" u="sng" dirty="0">
                <a:solidFill>
                  <a:srgbClr val="C00000"/>
                </a:solidFill>
              </a:rPr>
              <a:t>and </a:t>
            </a:r>
            <a:r>
              <a:rPr lang="en-US" sz="3800" b="1" i="1" u="sng" dirty="0" smtClean="0">
                <a:solidFill>
                  <a:srgbClr val="C00000"/>
                </a:solidFill>
              </a:rPr>
              <a:t>symptoms:</a:t>
            </a:r>
            <a:endParaRPr lang="en-US" sz="38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Most </a:t>
            </a:r>
            <a:r>
              <a:rPr lang="en-US" dirty="0"/>
              <a:t>adrenal cortical adenomas are </a:t>
            </a:r>
            <a:r>
              <a:rPr lang="en-US" dirty="0" smtClean="0"/>
              <a:t>asymptomatic (nonfunctional</a:t>
            </a:r>
            <a:r>
              <a:rPr lang="en-US" dirty="0"/>
              <a:t>) and found </a:t>
            </a:r>
            <a:r>
              <a:rPr lang="en-US" dirty="0" smtClean="0"/>
              <a:t>incidentally.</a:t>
            </a:r>
            <a:endParaRPr lang="en-US" dirty="0"/>
          </a:p>
          <a:p>
            <a:r>
              <a:rPr lang="en-US" dirty="0" smtClean="0"/>
              <a:t>Patients </a:t>
            </a:r>
            <a:r>
              <a:rPr lang="en-US" dirty="0"/>
              <a:t>may present with Cushing syndrome </a:t>
            </a:r>
            <a:r>
              <a:rPr lang="en-US" dirty="0" smtClean="0"/>
              <a:t>or </a:t>
            </a:r>
            <a:r>
              <a:rPr lang="en-US" dirty="0" err="1" smtClean="0"/>
              <a:t>hyperaldosteronism</a:t>
            </a:r>
            <a:r>
              <a:rPr lang="en-US" dirty="0" smtClean="0"/>
              <a:t> </a:t>
            </a:r>
            <a:r>
              <a:rPr lang="en-US" dirty="0"/>
              <a:t>(Conn </a:t>
            </a:r>
            <a:r>
              <a:rPr lang="en-US" dirty="0" smtClean="0"/>
              <a:t>syndrome).</a:t>
            </a:r>
            <a:endParaRPr lang="en-US" dirty="0"/>
          </a:p>
          <a:p>
            <a:r>
              <a:rPr lang="en-US" dirty="0" smtClean="0"/>
              <a:t>Adenomas </a:t>
            </a:r>
            <a:r>
              <a:rPr lang="en-US" dirty="0"/>
              <a:t>associated with Cushing syndrome </a:t>
            </a:r>
            <a:r>
              <a:rPr lang="en-US" dirty="0" smtClean="0"/>
              <a:t>and Conn syndrome are </a:t>
            </a:r>
            <a:r>
              <a:rPr lang="en-US" dirty="0"/>
              <a:t>usually small </a:t>
            </a:r>
            <a:r>
              <a:rPr lang="en-US" dirty="0" smtClean="0"/>
              <a:t>and solitary.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0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40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Typically </a:t>
            </a:r>
            <a:r>
              <a:rPr lang="en-US" dirty="0"/>
              <a:t>circumscribed, round to oval mass, </a:t>
            </a:r>
            <a:r>
              <a:rPr lang="en-US" dirty="0" smtClean="0"/>
              <a:t>often with </a:t>
            </a:r>
            <a:r>
              <a:rPr lang="en-US" dirty="0"/>
              <a:t>a variegated, lobular cut surface; usually tan </a:t>
            </a:r>
            <a:r>
              <a:rPr lang="en-US" dirty="0" smtClean="0"/>
              <a:t>to gray-white</a:t>
            </a:r>
            <a:endParaRPr lang="en-US" dirty="0"/>
          </a:p>
          <a:p>
            <a:r>
              <a:rPr lang="en-US" dirty="0" smtClean="0"/>
              <a:t>May </a:t>
            </a:r>
            <a:r>
              <a:rPr lang="en-US" dirty="0"/>
              <a:t>be variable in size ranging from less than 1 </a:t>
            </a:r>
            <a:r>
              <a:rPr lang="en-US" dirty="0" smtClean="0"/>
              <a:t>cm to </a:t>
            </a:r>
            <a:r>
              <a:rPr lang="en-US" dirty="0"/>
              <a:t>greater than 10 </a:t>
            </a:r>
            <a:r>
              <a:rPr lang="en-US" dirty="0" smtClean="0"/>
              <a:t>cm.</a:t>
            </a:r>
          </a:p>
          <a:p>
            <a:r>
              <a:rPr lang="en-US" dirty="0" smtClean="0"/>
              <a:t>Typically solid mass.</a:t>
            </a:r>
          </a:p>
          <a:p>
            <a:r>
              <a:rPr lang="en-US" dirty="0" smtClean="0"/>
              <a:t>Often shows marked hemorrhage, necrosis, or calcification</a:t>
            </a:r>
          </a:p>
          <a:p>
            <a:r>
              <a:rPr lang="en-US" dirty="0" smtClean="0"/>
              <a:t>Invasion into adjacent organs and soft tissue may be seen.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b="1" i="1" u="sng" dirty="0" smtClean="0">
                <a:solidFill>
                  <a:srgbClr val="C00000"/>
                </a:solidFill>
              </a:rPr>
              <a:t>* Histopathology:</a:t>
            </a:r>
            <a:endParaRPr lang="en-US" sz="44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Cellular</a:t>
            </a:r>
            <a:r>
              <a:rPr lang="en-US" dirty="0"/>
              <a:t>, small round blue cell </a:t>
            </a:r>
            <a:r>
              <a:rPr lang="en-US" dirty="0" smtClean="0"/>
              <a:t>tumor. Nodular </a:t>
            </a:r>
            <a:r>
              <a:rPr lang="en-US" dirty="0"/>
              <a:t>aggregates of tumor cells separated </a:t>
            </a:r>
            <a:r>
              <a:rPr lang="en-US" dirty="0" smtClean="0"/>
              <a:t>by delicate </a:t>
            </a:r>
            <a:r>
              <a:rPr lang="en-US" dirty="0" err="1"/>
              <a:t>fibrovascular</a:t>
            </a:r>
            <a:r>
              <a:rPr lang="en-US" dirty="0"/>
              <a:t> </a:t>
            </a:r>
            <a:r>
              <a:rPr lang="en-US" dirty="0" smtClean="0"/>
              <a:t>septa.</a:t>
            </a:r>
            <a:endParaRPr lang="en-US" dirty="0"/>
          </a:p>
          <a:p>
            <a:r>
              <a:rPr lang="en-US" dirty="0" smtClean="0"/>
              <a:t>Prominent </a:t>
            </a:r>
            <a:r>
              <a:rPr lang="en-US" dirty="0"/>
              <a:t>Homer-Wright </a:t>
            </a:r>
            <a:r>
              <a:rPr lang="en-US" dirty="0" err="1"/>
              <a:t>pseudorosettes</a:t>
            </a:r>
            <a:r>
              <a:rPr lang="en-US" dirty="0"/>
              <a:t> (</a:t>
            </a:r>
            <a:r>
              <a:rPr lang="en-US" dirty="0" smtClean="0"/>
              <a:t>round spaces surrounded </a:t>
            </a:r>
            <a:r>
              <a:rPr lang="en-US" dirty="0"/>
              <a:t>by </a:t>
            </a:r>
            <a:r>
              <a:rPr lang="en-US" dirty="0" err="1"/>
              <a:t>palisading</a:t>
            </a:r>
            <a:r>
              <a:rPr lang="en-US" dirty="0"/>
              <a:t> peripheral </a:t>
            </a:r>
            <a:r>
              <a:rPr lang="en-US" dirty="0" smtClean="0"/>
              <a:t>nuclei and </a:t>
            </a:r>
            <a:r>
              <a:rPr lang="en-US" dirty="0"/>
              <a:t>filled with a faintly </a:t>
            </a:r>
            <a:r>
              <a:rPr lang="en-US" dirty="0" err="1"/>
              <a:t>eosinophilic</a:t>
            </a:r>
            <a:r>
              <a:rPr lang="en-US" dirty="0"/>
              <a:t> </a:t>
            </a:r>
            <a:r>
              <a:rPr lang="en-US" dirty="0" err="1"/>
              <a:t>fibrillary</a:t>
            </a:r>
            <a:r>
              <a:rPr lang="en-US" dirty="0"/>
              <a:t> matrix</a:t>
            </a:r>
            <a:r>
              <a:rPr lang="en-US" dirty="0" smtClean="0"/>
              <a:t>) may </a:t>
            </a:r>
            <a:r>
              <a:rPr lang="en-US" dirty="0"/>
              <a:t>be </a:t>
            </a:r>
            <a:r>
              <a:rPr lang="en-US" dirty="0" smtClean="0"/>
              <a:t>seen.</a:t>
            </a:r>
            <a:endParaRPr lang="en-US" dirty="0"/>
          </a:p>
          <a:p>
            <a:r>
              <a:rPr lang="en-US" dirty="0" smtClean="0"/>
              <a:t>Hemorrhage </a:t>
            </a:r>
            <a:r>
              <a:rPr lang="en-US" dirty="0"/>
              <a:t>and </a:t>
            </a:r>
            <a:r>
              <a:rPr lang="en-US" dirty="0" err="1"/>
              <a:t>microcalcifications</a:t>
            </a:r>
            <a:r>
              <a:rPr lang="en-US" dirty="0"/>
              <a:t> are common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err="1" smtClean="0"/>
              <a:t>Neuroblastoma</a:t>
            </a:r>
            <a:r>
              <a:rPr lang="en-US" dirty="0" smtClean="0"/>
              <a:t> </a:t>
            </a:r>
            <a:endParaRPr lang="ar-S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8229600" cy="51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6737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Neuroblastoma</a:t>
            </a:r>
            <a:r>
              <a:rPr lang="en-US" dirty="0" smtClean="0"/>
              <a:t> </a:t>
            </a:r>
            <a:endParaRPr lang="ar-S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96249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Neuroblastoma</a:t>
            </a:r>
            <a:r>
              <a:rPr lang="en-US" dirty="0" smtClean="0"/>
              <a:t>; rosettes </a:t>
            </a:r>
            <a:endParaRPr lang="ar-SA" dirty="0"/>
          </a:p>
        </p:txBody>
      </p:sp>
      <p:pic>
        <p:nvPicPr>
          <p:cNvPr id="11266" name="Picture 2" descr="C:\Users\ashawky\Desktop\800px-Neuroblastoma_rosett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19200"/>
            <a:ext cx="7856365" cy="523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1868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514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Metastatic Tumors to adrenal glands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900" b="1" i="1" u="sng" dirty="0" smtClean="0">
                <a:solidFill>
                  <a:srgbClr val="C00000"/>
                </a:solidFill>
              </a:rPr>
              <a:t>* Epidemiology:</a:t>
            </a:r>
            <a:endParaRPr lang="en-US" sz="39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Most </a:t>
            </a:r>
            <a:r>
              <a:rPr lang="en-US" dirty="0"/>
              <a:t>common tumors of the adrenal gland</a:t>
            </a:r>
          </a:p>
          <a:p>
            <a:r>
              <a:rPr lang="en-US" dirty="0" smtClean="0"/>
              <a:t>Bilateral </a:t>
            </a:r>
            <a:r>
              <a:rPr lang="en-US" dirty="0"/>
              <a:t>adrenal gland involvement is found </a:t>
            </a:r>
            <a:r>
              <a:rPr lang="en-US" dirty="0" smtClean="0"/>
              <a:t>in about </a:t>
            </a:r>
            <a:r>
              <a:rPr lang="en-US" dirty="0"/>
              <a:t>50% of </a:t>
            </a:r>
            <a:r>
              <a:rPr lang="en-US" dirty="0" smtClean="0"/>
              <a:t>cases.</a:t>
            </a:r>
            <a:endParaRPr lang="en-US" dirty="0"/>
          </a:p>
          <a:p>
            <a:r>
              <a:rPr lang="en-US" dirty="0" smtClean="0"/>
              <a:t>Lung </a:t>
            </a:r>
            <a:r>
              <a:rPr lang="en-US" dirty="0"/>
              <a:t>is most common primary tumor </a:t>
            </a:r>
            <a:r>
              <a:rPr lang="en-US" dirty="0" smtClean="0"/>
              <a:t>site, followed </a:t>
            </a:r>
            <a:r>
              <a:rPr lang="en-US" dirty="0"/>
              <a:t>by stomach, esophagus, liver, bile </a:t>
            </a:r>
            <a:r>
              <a:rPr lang="en-US" dirty="0" smtClean="0"/>
              <a:t>ducts, pancreas</a:t>
            </a:r>
            <a:r>
              <a:rPr lang="en-US" dirty="0"/>
              <a:t>, large intestine, kidney, and breast</a:t>
            </a:r>
          </a:p>
          <a:p>
            <a:pPr>
              <a:buNone/>
            </a:pPr>
            <a:r>
              <a:rPr lang="en-US" sz="3900" b="1" i="1" u="sng" dirty="0" smtClean="0">
                <a:solidFill>
                  <a:srgbClr val="C00000"/>
                </a:solidFill>
              </a:rPr>
              <a:t>* Signs </a:t>
            </a:r>
            <a:r>
              <a:rPr lang="en-US" sz="3900" b="1" i="1" u="sng" dirty="0">
                <a:solidFill>
                  <a:srgbClr val="C00000"/>
                </a:solidFill>
              </a:rPr>
              <a:t>and </a:t>
            </a:r>
            <a:r>
              <a:rPr lang="en-US" sz="3900" b="1" i="1" u="sng" dirty="0" smtClean="0">
                <a:solidFill>
                  <a:srgbClr val="C00000"/>
                </a:solidFill>
              </a:rPr>
              <a:t>symptoms:</a:t>
            </a:r>
            <a:endParaRPr lang="en-US" sz="39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About </a:t>
            </a:r>
            <a:r>
              <a:rPr lang="en-US" dirty="0"/>
              <a:t>90% are asymptomatic, affect </a:t>
            </a:r>
            <a:r>
              <a:rPr lang="en-US" dirty="0" smtClean="0"/>
              <a:t>elderly patients</a:t>
            </a:r>
            <a:r>
              <a:rPr lang="en-US" dirty="0"/>
              <a:t>, and are diagnosed as part of </a:t>
            </a:r>
            <a:r>
              <a:rPr lang="en-US" dirty="0" err="1" smtClean="0"/>
              <a:t>multiorgan</a:t>
            </a:r>
            <a:r>
              <a:rPr lang="en-US" dirty="0"/>
              <a:t> </a:t>
            </a:r>
            <a:r>
              <a:rPr lang="en-US" dirty="0" smtClean="0"/>
              <a:t>metastases.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05800" cy="5943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2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42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Often </a:t>
            </a:r>
            <a:r>
              <a:rPr lang="en-US" dirty="0"/>
              <a:t>multifocal nodular disease</a:t>
            </a:r>
          </a:p>
          <a:p>
            <a:r>
              <a:rPr lang="en-US" dirty="0" smtClean="0"/>
              <a:t>Solitary </a:t>
            </a:r>
            <a:r>
              <a:rPr lang="en-US" dirty="0"/>
              <a:t>lesions may mimic primary adrenal </a:t>
            </a:r>
            <a:r>
              <a:rPr lang="en-US" dirty="0" smtClean="0"/>
              <a:t>cortical carcinoma.</a:t>
            </a:r>
            <a:endParaRPr lang="en-US" dirty="0"/>
          </a:p>
          <a:p>
            <a:r>
              <a:rPr lang="en-US" dirty="0" smtClean="0"/>
              <a:t>Typically </a:t>
            </a:r>
            <a:r>
              <a:rPr lang="en-US" dirty="0"/>
              <a:t>involves adrenal cortex and often </a:t>
            </a:r>
            <a:r>
              <a:rPr lang="en-US" dirty="0" smtClean="0"/>
              <a:t>shows extension </a:t>
            </a:r>
            <a:r>
              <a:rPr lang="en-US" dirty="0"/>
              <a:t>into adjacent adipose </a:t>
            </a:r>
            <a:r>
              <a:rPr lang="en-US" dirty="0" smtClean="0"/>
              <a:t>tissue.</a:t>
            </a:r>
            <a:endParaRPr lang="en-US" dirty="0"/>
          </a:p>
          <a:p>
            <a:r>
              <a:rPr lang="en-US" dirty="0" smtClean="0"/>
              <a:t>Tumors </a:t>
            </a:r>
            <a:r>
              <a:rPr lang="en-US" dirty="0"/>
              <a:t>may occasionally show extension into </a:t>
            </a:r>
            <a:r>
              <a:rPr lang="en-US" dirty="0" smtClean="0"/>
              <a:t>vena cava.</a:t>
            </a:r>
            <a:endParaRPr lang="en-US" dirty="0"/>
          </a:p>
          <a:p>
            <a:r>
              <a:rPr lang="en-US" dirty="0" smtClean="0"/>
              <a:t>Brown </a:t>
            </a:r>
            <a:r>
              <a:rPr lang="en-US" dirty="0"/>
              <a:t>or black discoloration should raise suspicion </a:t>
            </a:r>
            <a:r>
              <a:rPr lang="en-US" dirty="0" smtClean="0"/>
              <a:t>of a </a:t>
            </a:r>
            <a:r>
              <a:rPr lang="en-US" dirty="0"/>
              <a:t>metastatic </a:t>
            </a:r>
            <a:r>
              <a:rPr lang="en-US" dirty="0" smtClean="0"/>
              <a:t>melanoma.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610600" cy="55165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700" b="1" i="1" u="sng" dirty="0" smtClean="0">
                <a:solidFill>
                  <a:srgbClr val="C00000"/>
                </a:solidFill>
              </a:rPr>
              <a:t>* Histopathology:</a:t>
            </a:r>
          </a:p>
          <a:p>
            <a:r>
              <a:rPr lang="en-US" dirty="0" smtClean="0"/>
              <a:t>Depends on primary site of malignancy.</a:t>
            </a:r>
          </a:p>
          <a:p>
            <a:r>
              <a:rPr lang="en-US" dirty="0" err="1" smtClean="0"/>
              <a:t>Adenocarcinomas</a:t>
            </a:r>
            <a:r>
              <a:rPr lang="en-US" dirty="0" smtClean="0"/>
              <a:t> and </a:t>
            </a:r>
            <a:r>
              <a:rPr lang="en-US" dirty="0" err="1" smtClean="0"/>
              <a:t>squamous</a:t>
            </a:r>
            <a:r>
              <a:rPr lang="en-US" dirty="0" smtClean="0"/>
              <a:t> cell carcinomas are the most common subtypes.</a:t>
            </a:r>
          </a:p>
          <a:p>
            <a:r>
              <a:rPr lang="en-US" dirty="0" smtClean="0"/>
              <a:t>Lung and breast metastases typically show poorly differentiated carcinoma; </a:t>
            </a:r>
            <a:r>
              <a:rPr lang="en-US" dirty="0" err="1" smtClean="0"/>
              <a:t>squamous</a:t>
            </a:r>
            <a:r>
              <a:rPr lang="en-US" dirty="0" smtClean="0"/>
              <a:t> or glandular differentiation may be seen in metastatic lung carcinoma</a:t>
            </a:r>
          </a:p>
          <a:p>
            <a:r>
              <a:rPr lang="en-US" dirty="0" smtClean="0"/>
              <a:t>Metastatic melanoma composed of large, polygonal</a:t>
            </a:r>
          </a:p>
          <a:p>
            <a:r>
              <a:rPr lang="en-US" dirty="0" smtClean="0"/>
              <a:t>cells with </a:t>
            </a:r>
            <a:r>
              <a:rPr lang="en-US" dirty="0" err="1" smtClean="0"/>
              <a:t>pleomorphic</a:t>
            </a:r>
            <a:r>
              <a:rPr lang="en-US" dirty="0" smtClean="0"/>
              <a:t> nuclei and prominent nucleoli; melanin pigment may be seen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ashawky\Desktop\photos\154423_534336243257052_1349915780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1943894"/>
            <a:ext cx="8029575" cy="38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780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382000" cy="55927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300" b="1" i="1" u="sng" dirty="0" smtClean="0">
                <a:solidFill>
                  <a:srgbClr val="C00000"/>
                </a:solidFill>
              </a:rPr>
              <a:t>* Gross Pathology:</a:t>
            </a:r>
            <a:endParaRPr lang="en-US" sz="4300" b="1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Adenomas </a:t>
            </a:r>
            <a:r>
              <a:rPr lang="en-US" dirty="0"/>
              <a:t>associated with Cushing syndrome </a:t>
            </a:r>
            <a:r>
              <a:rPr lang="en-US" dirty="0" smtClean="0"/>
              <a:t>or conn syndrome </a:t>
            </a:r>
            <a:r>
              <a:rPr lang="en-US" dirty="0"/>
              <a:t>are usually solitary </a:t>
            </a:r>
            <a:r>
              <a:rPr lang="en-US" dirty="0" smtClean="0"/>
              <a:t>and unilateral </a:t>
            </a:r>
            <a:r>
              <a:rPr lang="en-US" dirty="0"/>
              <a:t>and weigh less than 50 </a:t>
            </a:r>
            <a:r>
              <a:rPr lang="en-US" dirty="0" err="1" smtClean="0"/>
              <a:t>gms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Well-defined </a:t>
            </a:r>
            <a:r>
              <a:rPr lang="en-US" dirty="0"/>
              <a:t>tumors appear </a:t>
            </a:r>
            <a:r>
              <a:rPr lang="en-US" dirty="0" smtClean="0"/>
              <a:t>capsulated.</a:t>
            </a:r>
            <a:endParaRPr lang="en-US" dirty="0"/>
          </a:p>
          <a:p>
            <a:r>
              <a:rPr lang="en-US" dirty="0" smtClean="0"/>
              <a:t>Adenomas </a:t>
            </a:r>
            <a:r>
              <a:rPr lang="en-US" dirty="0"/>
              <a:t>associated with Conn syndrome have </a:t>
            </a:r>
            <a:r>
              <a:rPr lang="en-US" dirty="0" smtClean="0"/>
              <a:t>a characteristic </a:t>
            </a:r>
            <a:r>
              <a:rPr lang="en-US" dirty="0"/>
              <a:t>bright-yellow or golden-yellow </a:t>
            </a:r>
            <a:r>
              <a:rPr lang="en-US" dirty="0" smtClean="0"/>
              <a:t>color.</a:t>
            </a:r>
            <a:endParaRPr lang="en-US" dirty="0"/>
          </a:p>
          <a:p>
            <a:r>
              <a:rPr lang="en-US" dirty="0" smtClean="0"/>
              <a:t>Adenomas </a:t>
            </a:r>
            <a:r>
              <a:rPr lang="en-US" dirty="0"/>
              <a:t>associated with Cushing syndrome may </a:t>
            </a:r>
            <a:r>
              <a:rPr lang="en-US" dirty="0" smtClean="0"/>
              <a:t>be bright </a:t>
            </a:r>
            <a:r>
              <a:rPr lang="en-US" dirty="0"/>
              <a:t>yellow or </a:t>
            </a:r>
            <a:r>
              <a:rPr lang="en-US" dirty="0" smtClean="0"/>
              <a:t>tan.</a:t>
            </a:r>
            <a:endParaRPr lang="en-US" dirty="0"/>
          </a:p>
          <a:p>
            <a:r>
              <a:rPr lang="en-US" dirty="0" smtClean="0"/>
              <a:t>All </a:t>
            </a:r>
            <a:r>
              <a:rPr lang="en-US" dirty="0"/>
              <a:t>adenomas may show focal hemorrhage </a:t>
            </a:r>
            <a:r>
              <a:rPr lang="en-US" dirty="0" smtClean="0"/>
              <a:t>or necrosis </a:t>
            </a:r>
            <a:r>
              <a:rPr lang="en-US" dirty="0"/>
              <a:t>(typically in larger lesions</a:t>
            </a:r>
            <a:r>
              <a:rPr lang="en-US" dirty="0" smtClean="0"/>
              <a:t>).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Adrenocortical adenoma</a:t>
            </a:r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86" y="1371600"/>
            <a:ext cx="7621496" cy="500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015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900" b="1" i="1" u="sng" dirty="0" smtClean="0">
                <a:solidFill>
                  <a:srgbClr val="C00000"/>
                </a:solidFill>
              </a:rPr>
              <a:t>* Histopathology:</a:t>
            </a:r>
            <a:endParaRPr lang="en-US" sz="3900" b="1" i="1" u="sng" dirty="0">
              <a:solidFill>
                <a:srgbClr val="C00000"/>
              </a:solidFill>
            </a:endParaRPr>
          </a:p>
          <a:p>
            <a:r>
              <a:rPr lang="en-US" sz="3000" dirty="0" smtClean="0"/>
              <a:t>Circumscribed tumor.</a:t>
            </a:r>
          </a:p>
          <a:p>
            <a:r>
              <a:rPr lang="en-US" sz="3000" dirty="0" smtClean="0"/>
              <a:t>Typically has </a:t>
            </a:r>
            <a:r>
              <a:rPr lang="en-US" sz="3000" dirty="0" err="1" smtClean="0"/>
              <a:t>trabecular</a:t>
            </a:r>
            <a:r>
              <a:rPr lang="en-US" sz="3000" dirty="0" smtClean="0"/>
              <a:t> or alveolar (nesting) architecture.</a:t>
            </a:r>
          </a:p>
          <a:p>
            <a:r>
              <a:rPr lang="en-US" sz="3000" dirty="0" smtClean="0"/>
              <a:t>Tumor cells are large and have round, regular nuclei with small, dot-like nucleoli; focal </a:t>
            </a:r>
            <a:r>
              <a:rPr lang="en-US" sz="3000" dirty="0" err="1" smtClean="0"/>
              <a:t>pleomorphism</a:t>
            </a:r>
            <a:r>
              <a:rPr lang="en-US" sz="3000" dirty="0" smtClean="0"/>
              <a:t> and large prominent nucleoli may be seen.</a:t>
            </a:r>
          </a:p>
          <a:p>
            <a:r>
              <a:rPr lang="en-US" sz="3000" dirty="0" smtClean="0"/>
              <a:t>Absent or rare mitotic activity; never atypical mitoses.</a:t>
            </a:r>
          </a:p>
          <a:p>
            <a:r>
              <a:rPr lang="en-US" sz="3000" dirty="0" smtClean="0"/>
              <a:t>Cytoplasm is abundant and “clear” or “compact”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Adrenocortiocal</a:t>
            </a:r>
            <a:r>
              <a:rPr lang="en-US" dirty="0" smtClean="0"/>
              <a:t> adenoma</a:t>
            </a:r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85873"/>
            <a:ext cx="7023100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4944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Adrenocortical adenoma</a:t>
            </a:r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7924800" cy="514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4172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098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Adrenal Cortical Carcinoma</a:t>
            </a:r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1130</Words>
  <Application>Microsoft Office PowerPoint</Application>
  <PresentationFormat>On-screen Show (4:3)</PresentationFormat>
  <Paragraphs>116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Adrenal Tumors</vt:lpstr>
      <vt:lpstr>Adrenal Cortical Adenoma</vt:lpstr>
      <vt:lpstr>PowerPoint Presentation</vt:lpstr>
      <vt:lpstr>PowerPoint Presentation</vt:lpstr>
      <vt:lpstr>Adrenocortical adenoma</vt:lpstr>
      <vt:lpstr>PowerPoint Presentation</vt:lpstr>
      <vt:lpstr>Adrenocortiocal adenoma</vt:lpstr>
      <vt:lpstr>Adrenocortical adenoma</vt:lpstr>
      <vt:lpstr>Adrenal Cortical Carcinoma</vt:lpstr>
      <vt:lpstr>PowerPoint Presentation</vt:lpstr>
      <vt:lpstr>PowerPoint Presentation</vt:lpstr>
      <vt:lpstr>PowerPoint Presentation</vt:lpstr>
      <vt:lpstr>Adrenocortical carcinoma</vt:lpstr>
      <vt:lpstr>PowerPoint Presentation</vt:lpstr>
      <vt:lpstr>Adrenocortical carcinoma</vt:lpstr>
      <vt:lpstr>Adrenocortical carcinoma</vt:lpstr>
      <vt:lpstr>PowerPoint Presentation</vt:lpstr>
      <vt:lpstr>Pheochromocytoma</vt:lpstr>
      <vt:lpstr>PowerPoint Presentation</vt:lpstr>
      <vt:lpstr>PowerPoint Presentation</vt:lpstr>
      <vt:lpstr>PowerPoint Presentation</vt:lpstr>
      <vt:lpstr>Pheochromocytoma </vt:lpstr>
      <vt:lpstr>PowerPoint Presentation</vt:lpstr>
      <vt:lpstr>Pheochromocytoma </vt:lpstr>
      <vt:lpstr>PowerPoint Presentation</vt:lpstr>
      <vt:lpstr>PowerPoint Presentation</vt:lpstr>
      <vt:lpstr>Neuroblastoma</vt:lpstr>
      <vt:lpstr>PowerPoint Presentation</vt:lpstr>
      <vt:lpstr>PowerPoint Presentation</vt:lpstr>
      <vt:lpstr>PowerPoint Presentation</vt:lpstr>
      <vt:lpstr>PowerPoint Presentation</vt:lpstr>
      <vt:lpstr>Neuroblastoma </vt:lpstr>
      <vt:lpstr>Neuroblastoma </vt:lpstr>
      <vt:lpstr>Neuroblastoma; rosettes </vt:lpstr>
      <vt:lpstr>Metastatic Tumors to adrenal glands</vt:lpstr>
      <vt:lpstr>PowerPoint Presentation</vt:lpstr>
      <vt:lpstr>PowerPoint Presentation</vt:lpstr>
      <vt:lpstr>PowerPoint Presentation</vt:lpstr>
      <vt:lpstr>Thanks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Adrenal tumors</dc:title>
  <dc:creator>admin</dc:creator>
  <cp:lastModifiedBy>Wasif Ali Khan</cp:lastModifiedBy>
  <cp:revision>48</cp:revision>
  <dcterms:created xsi:type="dcterms:W3CDTF">2013-09-23T08:12:05Z</dcterms:created>
  <dcterms:modified xsi:type="dcterms:W3CDTF">2014-10-15T07:44:50Z</dcterms:modified>
</cp:coreProperties>
</file>